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72" r:id="rId15"/>
    <p:sldId id="271" r:id="rId16"/>
    <p:sldId id="273" r:id="rId17"/>
    <p:sldId id="275" r:id="rId18"/>
    <p:sldId id="268" r:id="rId19"/>
    <p:sldId id="289" r:id="rId20"/>
    <p:sldId id="290" r:id="rId21"/>
    <p:sldId id="291" r:id="rId22"/>
    <p:sldId id="274" r:id="rId23"/>
    <p:sldId id="276" r:id="rId24"/>
    <p:sldId id="277" r:id="rId25"/>
    <p:sldId id="278" r:id="rId26"/>
    <p:sldId id="282" r:id="rId27"/>
    <p:sldId id="279" r:id="rId28"/>
    <p:sldId id="280" r:id="rId29"/>
    <p:sldId id="281" r:id="rId30"/>
    <p:sldId id="283" r:id="rId31"/>
    <p:sldId id="284" r:id="rId32"/>
    <p:sldId id="285" r:id="rId33"/>
    <p:sldId id="286" r:id="rId34"/>
    <p:sldId id="26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ectronicshub.org/basics-uart-communication/" TargetMode="External"/><Relationship Id="rId2" Type="http://schemas.openxmlformats.org/officeDocument/2006/relationships/hyperlink" Target="http://www.st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ce353.engr.wisc.edu/serial-interfaces/uart-basic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543687" y="2817792"/>
            <a:ext cx="8144134" cy="1373070"/>
          </a:xfrm>
        </p:spPr>
        <p:txBody>
          <a:bodyPr/>
          <a:lstStyle/>
          <a:p>
            <a:r>
              <a:rPr lang="tr-TR" dirty="0" smtClean="0"/>
              <a:t>USART/UART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303" y="2509208"/>
            <a:ext cx="3247697" cy="175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4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</a:t>
            </a:r>
            <a:r>
              <a:rPr lang="tr-TR" dirty="0" err="1"/>
              <a:t>Frame</a:t>
            </a:r>
            <a:r>
              <a:rPr lang="tr-TR" dirty="0"/>
              <a:t>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0321" y="2336872"/>
            <a:ext cx="5110879" cy="3822189"/>
          </a:xfrm>
        </p:spPr>
        <p:txBody>
          <a:bodyPr/>
          <a:lstStyle/>
          <a:p>
            <a:r>
              <a:rPr lang="tr-TR" b="1" u="sng" dirty="0" err="1" smtClean="0"/>
              <a:t>Parity</a:t>
            </a:r>
            <a:r>
              <a:rPr lang="tr-TR" b="1" u="sng" dirty="0" smtClean="0"/>
              <a:t> Biti: </a:t>
            </a:r>
            <a:r>
              <a:rPr lang="tr-TR" dirty="0" smtClean="0"/>
              <a:t>Basit hata algılama yöntemi olan tek(</a:t>
            </a:r>
            <a:r>
              <a:rPr lang="tr-TR" dirty="0" err="1" smtClean="0"/>
              <a:t>odd</a:t>
            </a:r>
            <a:r>
              <a:rPr lang="tr-TR" dirty="0" smtClean="0"/>
              <a:t>)/çift(</a:t>
            </a:r>
            <a:r>
              <a:rPr lang="tr-TR" dirty="0" err="1" smtClean="0"/>
              <a:t>even</a:t>
            </a:r>
            <a:r>
              <a:rPr lang="tr-TR" dirty="0" smtClean="0"/>
              <a:t>) eşlenik (</a:t>
            </a:r>
            <a:r>
              <a:rPr lang="tr-TR" dirty="0" err="1" smtClean="0"/>
              <a:t>parity</a:t>
            </a:r>
            <a:r>
              <a:rPr lang="tr-TR" dirty="0" smtClean="0"/>
              <a:t>) biti veri iletiminde kullanılabilir</a:t>
            </a:r>
          </a:p>
          <a:p>
            <a:endParaRPr lang="tr-TR" dirty="0"/>
          </a:p>
          <a:p>
            <a:r>
              <a:rPr lang="tr-TR" dirty="0" smtClean="0"/>
              <a:t>Bu bit her ne kadar kısa mesafe uygulamalarda tercih edilmese de (</a:t>
            </a:r>
            <a:r>
              <a:rPr lang="tr-TR" dirty="0" err="1" smtClean="0"/>
              <a:t>None</a:t>
            </a:r>
            <a:r>
              <a:rPr lang="tr-TR" dirty="0" smtClean="0"/>
              <a:t>), bu bitin kullanılması her iki tarafın üzerinde uzlaşmasına bağlıdır</a:t>
            </a:r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04"/>
          <a:stretch/>
        </p:blipFill>
        <p:spPr>
          <a:xfrm>
            <a:off x="6148552" y="1962435"/>
            <a:ext cx="3899338" cy="479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795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</a:t>
            </a:r>
            <a:r>
              <a:rPr lang="tr-TR" dirty="0" err="1"/>
              <a:t>Frame</a:t>
            </a:r>
            <a:r>
              <a:rPr lang="tr-TR" dirty="0"/>
              <a:t>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0321" y="2336873"/>
            <a:ext cx="5709969" cy="3599316"/>
          </a:xfrm>
        </p:spPr>
        <p:txBody>
          <a:bodyPr/>
          <a:lstStyle/>
          <a:p>
            <a:r>
              <a:rPr lang="tr-TR" dirty="0" smtClean="0"/>
              <a:t>Stop Biti: UART </a:t>
            </a:r>
            <a:r>
              <a:rPr lang="tr-TR" dirty="0" err="1" smtClean="0"/>
              <a:t>frame’nin</a:t>
            </a:r>
            <a:r>
              <a:rPr lang="tr-TR" dirty="0" smtClean="0"/>
              <a:t> tamamlandığını gösterir</a:t>
            </a:r>
          </a:p>
          <a:p>
            <a:endParaRPr lang="tr-TR" dirty="0"/>
          </a:p>
          <a:p>
            <a:r>
              <a:rPr lang="tr-TR" dirty="0" smtClean="0"/>
              <a:t>Genel </a:t>
            </a:r>
            <a:r>
              <a:rPr lang="tr-TR" dirty="0" err="1" smtClean="0"/>
              <a:t>olrak</a:t>
            </a:r>
            <a:r>
              <a:rPr lang="tr-TR" dirty="0" smtClean="0"/>
              <a:t> 1 veya 2 bit ile ifade edilir</a:t>
            </a:r>
          </a:p>
          <a:p>
            <a:endParaRPr lang="tr-TR" dirty="0"/>
          </a:p>
          <a:p>
            <a:r>
              <a:rPr lang="tr-TR" dirty="0" smtClean="0"/>
              <a:t>Stop bit/bitleri </a:t>
            </a:r>
            <a:r>
              <a:rPr lang="tr-TR" dirty="0" err="1" smtClean="0"/>
              <a:t>HIGH’dır</a:t>
            </a: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1" b="50498"/>
          <a:stretch/>
        </p:blipFill>
        <p:spPr>
          <a:xfrm>
            <a:off x="6062794" y="2060027"/>
            <a:ext cx="4500104" cy="224882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1" r="8642" b="50498"/>
          <a:stretch/>
        </p:blipFill>
        <p:spPr>
          <a:xfrm>
            <a:off x="6062794" y="4419599"/>
            <a:ext cx="4500104" cy="224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8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Özetle UART veri aktarımı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16" y="2491936"/>
            <a:ext cx="9756694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1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Soru?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Gönderici ve Alıcı arasında bir CLK hattının olmadığını biliyoruz:</a:t>
            </a:r>
          </a:p>
          <a:p>
            <a:endParaRPr lang="tr-TR" dirty="0"/>
          </a:p>
          <a:p>
            <a:r>
              <a:rPr lang="tr-TR" dirty="0" smtClean="0"/>
              <a:t>Bu durumda gönderici ve alıcı farklı </a:t>
            </a:r>
            <a:r>
              <a:rPr lang="tr-TR" dirty="0" err="1" smtClean="0"/>
              <a:t>clock</a:t>
            </a:r>
            <a:r>
              <a:rPr lang="tr-TR" dirty="0" smtClean="0"/>
              <a:t> hızlarına sahipse veri gönderimi nasıl sağlanacak?</a:t>
            </a:r>
          </a:p>
          <a:p>
            <a:endParaRPr lang="tr-TR" dirty="0"/>
          </a:p>
          <a:p>
            <a:r>
              <a:rPr lang="tr-TR" dirty="0" smtClean="0"/>
              <a:t>Alıcı hangi aralıklarla hattı dinleyecek?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4221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Sembol Kavramını Hatırlayalım</a:t>
            </a:r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289" y="2869324"/>
            <a:ext cx="3657602" cy="2228193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2490951" y="5945477"/>
            <a:ext cx="667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Sembol için voltaj, frekans veya faz bilgisi kullanılabilir</a:t>
            </a:r>
            <a:endParaRPr lang="tr-TR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 rotWithShape="1">
          <a:blip r:embed="rId3"/>
          <a:srcRect t="16491" b="10468"/>
          <a:stretch/>
        </p:blipFill>
        <p:spPr>
          <a:xfrm>
            <a:off x="4267200" y="2869323"/>
            <a:ext cx="3405352" cy="2228193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629" y="2869323"/>
            <a:ext cx="3571874" cy="222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26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Baud Rate Kavramı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36635" y="2007476"/>
            <a:ext cx="5234152" cy="4403834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tr-TR" b="1" dirty="0" smtClean="0"/>
              <a:t>Baud rate</a:t>
            </a:r>
            <a:r>
              <a:rPr lang="tr-TR" dirty="0" smtClean="0"/>
              <a:t>: </a:t>
            </a:r>
            <a:r>
              <a:rPr lang="tr-TR" i="1" u="sng" dirty="0" smtClean="0"/>
              <a:t>Bir </a:t>
            </a:r>
            <a:r>
              <a:rPr lang="tr-TR" i="1" u="sng" dirty="0" err="1" smtClean="0"/>
              <a:t>sn</a:t>
            </a:r>
            <a:r>
              <a:rPr lang="tr-TR" i="1" u="sng" dirty="0" smtClean="0"/>
              <a:t> içinde gönderilen «sembol» sayısıdır</a:t>
            </a:r>
            <a:r>
              <a:rPr lang="tr-TR" dirty="0" smtClean="0"/>
              <a:t>. Uygulamada «</a:t>
            </a:r>
            <a:r>
              <a:rPr lang="tr-TR" dirty="0" err="1" smtClean="0"/>
              <a:t>speed</a:t>
            </a:r>
            <a:r>
              <a:rPr lang="tr-TR" dirty="0" smtClean="0"/>
              <a:t>» olarak da ifade edilebilir</a:t>
            </a:r>
          </a:p>
          <a:p>
            <a:pPr algn="just"/>
            <a:endParaRPr lang="tr-TR" dirty="0"/>
          </a:p>
          <a:p>
            <a:pPr algn="just"/>
            <a:r>
              <a:rPr lang="tr-TR" dirty="0" smtClean="0"/>
              <a:t>Eğer bir sembol bir bit ise bu durumda Baud=</a:t>
            </a:r>
            <a:r>
              <a:rPr lang="tr-TR" dirty="0" err="1" smtClean="0"/>
              <a:t>bps</a:t>
            </a:r>
            <a:r>
              <a:rPr lang="tr-TR" dirty="0" smtClean="0"/>
              <a:t> olacaktır</a:t>
            </a:r>
          </a:p>
          <a:p>
            <a:pPr algn="just"/>
            <a:endParaRPr lang="tr-TR" dirty="0"/>
          </a:p>
          <a:p>
            <a:pPr algn="just"/>
            <a:r>
              <a:rPr lang="tr-TR" dirty="0" smtClean="0"/>
              <a:t>Her iki tarafta aynı baud bilgisine sahipse bu durumda kendi </a:t>
            </a:r>
            <a:r>
              <a:rPr lang="tr-TR" dirty="0" err="1" smtClean="0"/>
              <a:t>clock</a:t>
            </a:r>
            <a:r>
              <a:rPr lang="tr-TR" dirty="0" smtClean="0"/>
              <a:t> sinyallerini ve </a:t>
            </a:r>
            <a:r>
              <a:rPr lang="tr-TR" dirty="0" err="1" smtClean="0"/>
              <a:t>Timer’larını</a:t>
            </a:r>
            <a:r>
              <a:rPr lang="tr-TR" dirty="0" smtClean="0"/>
              <a:t> kullanarak bir bitlik süreyi ve gönderme okuma sürelerini </a:t>
            </a:r>
            <a:r>
              <a:rPr lang="tr-TR" dirty="0" err="1" smtClean="0"/>
              <a:t>balirleyebilir</a:t>
            </a:r>
            <a:endParaRPr lang="tr-TR" dirty="0" smtClean="0"/>
          </a:p>
          <a:p>
            <a:pPr algn="just"/>
            <a:r>
              <a:rPr lang="tr-TR" dirty="0" smtClean="0"/>
              <a:t>Örnek: 9600 Baud, 1 sembol=1bit ise Bir bitlik süre yaklaşık 100 </a:t>
            </a:r>
            <a:r>
              <a:rPr lang="tr-TR" dirty="0" err="1" smtClean="0"/>
              <a:t>mikrosn</a:t>
            </a:r>
            <a:r>
              <a:rPr lang="tr-TR" dirty="0" smtClean="0"/>
              <a:t> olacaktır</a:t>
            </a:r>
          </a:p>
          <a:p>
            <a:pPr algn="just"/>
            <a:endParaRPr lang="tr-TR" dirty="0"/>
          </a:p>
          <a:p>
            <a:pPr algn="just"/>
            <a:r>
              <a:rPr lang="tr-TR" dirty="0" smtClean="0"/>
              <a:t>Uygulamalarda genellikle 9600, 19200, 115200 vb. hızlar tercih edilir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730" y="2297555"/>
            <a:ext cx="6302476" cy="347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5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Doğru zamanda bitlerin okunması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0322" y="2336873"/>
            <a:ext cx="6361610" cy="3599316"/>
          </a:xfrm>
        </p:spPr>
        <p:txBody>
          <a:bodyPr>
            <a:normAutofit fontScale="92500" lnSpcReduction="10000"/>
          </a:bodyPr>
          <a:lstStyle/>
          <a:p>
            <a:r>
              <a:rPr lang="tr-TR" dirty="0" smtClean="0"/>
              <a:t>Alıcı devre genellikle kullanılan Baud hızının 16 katı oranında bir </a:t>
            </a:r>
            <a:r>
              <a:rPr lang="tr-TR" dirty="0" err="1" smtClean="0"/>
              <a:t>clock</a:t>
            </a:r>
            <a:r>
              <a:rPr lang="tr-TR" dirty="0" smtClean="0"/>
              <a:t> kullanır. Bunu kendi </a:t>
            </a:r>
            <a:r>
              <a:rPr lang="tr-TR" dirty="0" err="1" smtClean="0"/>
              <a:t>Timer</a:t>
            </a:r>
            <a:r>
              <a:rPr lang="tr-TR" dirty="0" smtClean="0"/>
              <a:t> yapısıyla üretir</a:t>
            </a:r>
          </a:p>
          <a:p>
            <a:r>
              <a:rPr lang="tr-TR" dirty="0" smtClean="0"/>
              <a:t>Gürültü ve diğer bozucu faktörlerin etkilerinden korunmak için farklı sayıda örnek alabilir</a:t>
            </a:r>
          </a:p>
          <a:p>
            <a:r>
              <a:rPr lang="tr-TR" dirty="0" smtClean="0"/>
              <a:t>Genellikle ilk START algılamasından 8 </a:t>
            </a:r>
            <a:r>
              <a:rPr lang="tr-TR" dirty="0" err="1" smtClean="0"/>
              <a:t>clock</a:t>
            </a:r>
            <a:r>
              <a:rPr lang="tr-TR" dirty="0" smtClean="0"/>
              <a:t> sonra START biti devam ediyor mu diye bir örnek daha alır</a:t>
            </a:r>
          </a:p>
          <a:p>
            <a:r>
              <a:rPr lang="tr-TR" dirty="0" smtClean="0"/>
              <a:t>Sonraki örnekler artık 16 </a:t>
            </a:r>
            <a:r>
              <a:rPr lang="tr-TR" dirty="0" err="1" smtClean="0"/>
              <a:t>clock’da</a:t>
            </a:r>
            <a:r>
              <a:rPr lang="tr-TR" dirty="0" smtClean="0"/>
              <a:t> bir yapılır (</a:t>
            </a:r>
            <a:r>
              <a:rPr lang="tr-TR" dirty="0" err="1" smtClean="0"/>
              <a:t>oversampling</a:t>
            </a:r>
            <a:r>
              <a:rPr lang="tr-TR" dirty="0" smtClean="0"/>
              <a:t>)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398" y="3038397"/>
            <a:ext cx="5130142" cy="237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43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Oversampling</a:t>
            </a:r>
            <a:r>
              <a:rPr lang="tr-TR" dirty="0" smtClean="0"/>
              <a:t> (OVER8 olarak da bilinir)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5491" y="2096656"/>
            <a:ext cx="5403273" cy="4599132"/>
          </a:xfrm>
        </p:spPr>
        <p:txBody>
          <a:bodyPr>
            <a:normAutofit lnSpcReduction="10000"/>
          </a:bodyPr>
          <a:lstStyle/>
          <a:p>
            <a:r>
              <a:rPr lang="tr-TR" dirty="0" smtClean="0"/>
              <a:t>Örnekleme için 8x mi yoksa 16x mi kullanılacağını ifade eder</a:t>
            </a:r>
          </a:p>
          <a:p>
            <a:r>
              <a:rPr lang="tr-TR" dirty="0" smtClean="0"/>
              <a:t>Eğer 8 seçilirse </a:t>
            </a:r>
            <a:r>
              <a:rPr lang="tr-TR" dirty="0" err="1" smtClean="0"/>
              <a:t>receive</a:t>
            </a:r>
            <a:r>
              <a:rPr lang="tr-TR" dirty="0" smtClean="0"/>
              <a:t> duyarlılığı düşer ancak yüksek Baud hızlarına izin verir. Örnekler 4-5-6’ıncı yükselen kenarlarda alınır</a:t>
            </a:r>
          </a:p>
          <a:p>
            <a:r>
              <a:rPr lang="tr-TR" dirty="0" smtClean="0"/>
              <a:t>Eğer 16 seçilirse </a:t>
            </a:r>
            <a:r>
              <a:rPr lang="tr-TR" dirty="0" err="1" smtClean="0"/>
              <a:t>receive</a:t>
            </a:r>
            <a:r>
              <a:rPr lang="tr-TR" dirty="0" smtClean="0"/>
              <a:t> duyarlılığı yüksek olur bu durumda kullanılacak Baud hızı daha düşük olabilir. Örnekler 8-9-10 yükselen kenarlarında alınır.</a:t>
            </a:r>
          </a:p>
          <a:p>
            <a:r>
              <a:rPr lang="tr-TR" dirty="0" smtClean="0"/>
              <a:t>Alınan örnekler aynı olmazsa </a:t>
            </a:r>
            <a:r>
              <a:rPr lang="tr-TR" dirty="0" err="1" smtClean="0"/>
              <a:t>noise</a:t>
            </a:r>
            <a:r>
              <a:rPr lang="tr-TR" dirty="0" smtClean="0"/>
              <a:t> hatası üretilebilir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954" y="2026992"/>
            <a:ext cx="6109410" cy="466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18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UART Ana parametreleri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0322" y="2336873"/>
            <a:ext cx="5016286" cy="3599316"/>
          </a:xfrm>
        </p:spPr>
        <p:txBody>
          <a:bodyPr>
            <a:normAutofit lnSpcReduction="10000"/>
          </a:bodyPr>
          <a:lstStyle/>
          <a:p>
            <a:r>
              <a:rPr lang="tr-TR" dirty="0" smtClean="0"/>
              <a:t>Her iki tarafta iletişime başlamadan önce mutlaka aşağıdaki parametreler üzerine anlaşmış olmalıdır:</a:t>
            </a:r>
          </a:p>
          <a:p>
            <a:endParaRPr lang="tr-TR" dirty="0"/>
          </a:p>
          <a:p>
            <a:pPr marL="457200" indent="-457200">
              <a:buFont typeface="+mj-lt"/>
              <a:buAutoNum type="arabicPeriod"/>
            </a:pPr>
            <a:r>
              <a:rPr lang="tr-TR" b="1" dirty="0" smtClean="0">
                <a:solidFill>
                  <a:srgbClr val="FFFF00"/>
                </a:solidFill>
              </a:rPr>
              <a:t>Baud Rate</a:t>
            </a:r>
          </a:p>
          <a:p>
            <a:pPr marL="457200" indent="-457200">
              <a:buFont typeface="+mj-lt"/>
              <a:buAutoNum type="arabicPeriod"/>
            </a:pPr>
            <a:r>
              <a:rPr lang="tr-TR" b="1" dirty="0" smtClean="0">
                <a:solidFill>
                  <a:srgbClr val="FFFF00"/>
                </a:solidFill>
              </a:rPr>
              <a:t>Data Boyutu</a:t>
            </a:r>
          </a:p>
          <a:p>
            <a:pPr marL="457200" indent="-457200">
              <a:buFont typeface="+mj-lt"/>
              <a:buAutoNum type="arabicPeriod"/>
            </a:pPr>
            <a:r>
              <a:rPr lang="tr-TR" b="1" dirty="0" err="1" smtClean="0">
                <a:solidFill>
                  <a:srgbClr val="FFFF00"/>
                </a:solidFill>
              </a:rPr>
              <a:t>Parity</a:t>
            </a:r>
            <a:r>
              <a:rPr lang="tr-TR" b="1" dirty="0" smtClean="0">
                <a:solidFill>
                  <a:srgbClr val="FFFF00"/>
                </a:solidFill>
              </a:rPr>
              <a:t> Tipi</a:t>
            </a:r>
          </a:p>
          <a:p>
            <a:pPr marL="457200" indent="-457200">
              <a:buFont typeface="+mj-lt"/>
              <a:buAutoNum type="arabicPeriod"/>
            </a:pPr>
            <a:r>
              <a:rPr lang="tr-TR" b="1" dirty="0" smtClean="0">
                <a:solidFill>
                  <a:srgbClr val="FFFF00"/>
                </a:solidFill>
              </a:rPr>
              <a:t>Stop Biti</a:t>
            </a:r>
            <a:endParaRPr lang="tr-TR" b="1" dirty="0">
              <a:solidFill>
                <a:srgbClr val="FFFF00"/>
              </a:solidFill>
            </a:endParaRP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958" y="2091230"/>
            <a:ext cx="3217573" cy="261740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644" y="3175796"/>
            <a:ext cx="3586163" cy="306567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331" y="3884834"/>
            <a:ext cx="2993313" cy="287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67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Asenkron İletişim Kullanan Teknolojiler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3280" y="2167015"/>
            <a:ext cx="4220044" cy="2077472"/>
          </a:xfrm>
        </p:spPr>
        <p:txBody>
          <a:bodyPr/>
          <a:lstStyle/>
          <a:p>
            <a:r>
              <a:rPr lang="tr-TR" dirty="0" smtClean="0"/>
              <a:t>En bilinenler:</a:t>
            </a:r>
          </a:p>
          <a:p>
            <a:pPr lvl="1"/>
            <a:r>
              <a:rPr lang="tr-TR" dirty="0" smtClean="0">
                <a:solidFill>
                  <a:srgbClr val="FFFF00"/>
                </a:solidFill>
              </a:rPr>
              <a:t>UART</a:t>
            </a:r>
            <a:r>
              <a:rPr lang="tr-TR" dirty="0" smtClean="0"/>
              <a:t> : </a:t>
            </a:r>
            <a:r>
              <a:rPr lang="tr-TR" sz="1800" dirty="0" smtClean="0"/>
              <a:t>TTL seviye	</a:t>
            </a:r>
          </a:p>
          <a:p>
            <a:pPr lvl="1"/>
            <a:r>
              <a:rPr lang="tr-TR" dirty="0" smtClean="0">
                <a:solidFill>
                  <a:srgbClr val="FFFF00"/>
                </a:solidFill>
              </a:rPr>
              <a:t>RS-232</a:t>
            </a:r>
            <a:r>
              <a:rPr lang="tr-TR" dirty="0" smtClean="0"/>
              <a:t> </a:t>
            </a:r>
            <a:r>
              <a:rPr lang="tr-TR" sz="1800" dirty="0" smtClean="0"/>
              <a:t>: 15m </a:t>
            </a:r>
            <a:r>
              <a:rPr lang="tr-TR" sz="1800" dirty="0" err="1" smtClean="0"/>
              <a:t>Single</a:t>
            </a:r>
            <a:r>
              <a:rPr lang="tr-TR" sz="1800" dirty="0" smtClean="0"/>
              <a:t> iletişim</a:t>
            </a:r>
          </a:p>
          <a:p>
            <a:pPr lvl="1"/>
            <a:r>
              <a:rPr lang="tr-TR" dirty="0" smtClean="0">
                <a:solidFill>
                  <a:srgbClr val="FFFF00"/>
                </a:solidFill>
              </a:rPr>
              <a:t>RS-422</a:t>
            </a:r>
            <a:r>
              <a:rPr lang="tr-TR" dirty="0" smtClean="0"/>
              <a:t>: </a:t>
            </a:r>
            <a:r>
              <a:rPr lang="tr-TR" sz="1800" dirty="0" smtClean="0"/>
              <a:t>1.2Km 10-Slave</a:t>
            </a:r>
          </a:p>
          <a:p>
            <a:pPr lvl="1"/>
            <a:r>
              <a:rPr lang="tr-TR" dirty="0" smtClean="0">
                <a:solidFill>
                  <a:srgbClr val="FFFF00"/>
                </a:solidFill>
              </a:rPr>
              <a:t>RS-485</a:t>
            </a:r>
            <a:r>
              <a:rPr lang="tr-TR" dirty="0" smtClean="0"/>
              <a:t>: </a:t>
            </a:r>
            <a:r>
              <a:rPr lang="tr-TR" sz="1800" dirty="0" smtClean="0"/>
              <a:t>10Mbps, 32-Slave</a:t>
            </a:r>
            <a:endParaRPr lang="tr-TR" sz="1800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908" y="4414345"/>
            <a:ext cx="1080927" cy="153879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686" y="4820054"/>
            <a:ext cx="1333172" cy="133317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468" y="2195023"/>
            <a:ext cx="3510456" cy="1121591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8592" y="2336873"/>
            <a:ext cx="3255638" cy="1959482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0391" y="4597457"/>
            <a:ext cx="2733839" cy="1676463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296" y="4414345"/>
            <a:ext cx="929414" cy="929414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6406" y="3429835"/>
            <a:ext cx="3636580" cy="1128369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92503" y="4869892"/>
            <a:ext cx="1232113" cy="1232113"/>
          </a:xfrm>
          <a:prstGeom prst="rect">
            <a:avLst/>
          </a:prstGeom>
        </p:spPr>
      </p:pic>
      <p:pic>
        <p:nvPicPr>
          <p:cNvPr id="14" name="Resim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67504" y="5303710"/>
            <a:ext cx="798295" cy="798295"/>
          </a:xfrm>
          <a:prstGeom prst="rect">
            <a:avLst/>
          </a:prstGeom>
        </p:spPr>
      </p:pic>
      <p:pic>
        <p:nvPicPr>
          <p:cNvPr id="15" name="Resim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5332" y="5039227"/>
            <a:ext cx="1327259" cy="132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91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Giriş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41434" y="2123090"/>
            <a:ext cx="3436883" cy="4183117"/>
          </a:xfrm>
        </p:spPr>
        <p:txBody>
          <a:bodyPr/>
          <a:lstStyle/>
          <a:p>
            <a:pPr algn="just"/>
            <a:r>
              <a:rPr lang="tr-TR" dirty="0" smtClean="0"/>
              <a:t>Sayısal cihazlar arası iletişim teknolojik gelişmenin sağlanmasında büyük rol oynamıştır</a:t>
            </a:r>
          </a:p>
          <a:p>
            <a:pPr algn="just"/>
            <a:endParaRPr lang="tr-TR" dirty="0"/>
          </a:p>
          <a:p>
            <a:pPr algn="just"/>
            <a:r>
              <a:rPr lang="tr-TR" dirty="0" smtClean="0"/>
              <a:t>Genel olarak kullanılan haberleşme teknikleri yandaki şekildeki gibi sınıflandırılabilir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044" y="1975073"/>
            <a:ext cx="5243811" cy="477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5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Voltaj farklılıklarına dikkat (</a:t>
            </a:r>
            <a:r>
              <a:rPr lang="tr-TR" sz="2800" dirty="0" smtClean="0"/>
              <a:t>TTL voltaj 0-5V</a:t>
            </a:r>
            <a:r>
              <a:rPr lang="tr-TR" dirty="0" smtClean="0"/>
              <a:t>)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89" y="2421875"/>
            <a:ext cx="5011346" cy="2981202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397" y="2421875"/>
            <a:ext cx="4432141" cy="297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735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25821" y="753228"/>
            <a:ext cx="9968361" cy="1080938"/>
          </a:xfrm>
        </p:spPr>
        <p:txBody>
          <a:bodyPr/>
          <a:lstStyle/>
          <a:p>
            <a:r>
              <a:rPr lang="tr-TR" dirty="0" smtClean="0"/>
              <a:t>Örnek Asenkron </a:t>
            </a:r>
            <a:r>
              <a:rPr lang="tr-TR" dirty="0" smtClean="0"/>
              <a:t>İletişim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528" y="2258934"/>
            <a:ext cx="4298053" cy="1268078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28" y="4388507"/>
            <a:ext cx="4298053" cy="201185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222" y="2071614"/>
            <a:ext cx="5431571" cy="463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5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STM32 ‘de UART/USART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0321" y="2336873"/>
            <a:ext cx="7161352" cy="3599316"/>
          </a:xfrm>
        </p:spPr>
        <p:txBody>
          <a:bodyPr>
            <a:normAutofit fontScale="92500"/>
          </a:bodyPr>
          <a:lstStyle/>
          <a:p>
            <a:r>
              <a:rPr lang="tr-TR" dirty="0" smtClean="0"/>
              <a:t>Full-</a:t>
            </a:r>
            <a:r>
              <a:rPr lang="tr-TR" dirty="0" err="1" smtClean="0"/>
              <a:t>Duplex</a:t>
            </a:r>
            <a:r>
              <a:rPr lang="tr-TR" dirty="0" smtClean="0"/>
              <a:t> asenkron iletişim</a:t>
            </a:r>
          </a:p>
          <a:p>
            <a:r>
              <a:rPr lang="tr-TR" dirty="0" err="1" smtClean="0"/>
              <a:t>Fractional</a:t>
            </a:r>
            <a:r>
              <a:rPr lang="tr-TR" dirty="0" smtClean="0"/>
              <a:t> Baud Rate üreteci</a:t>
            </a:r>
          </a:p>
          <a:p>
            <a:r>
              <a:rPr lang="tr-TR" dirty="0" smtClean="0"/>
              <a:t>LIN, </a:t>
            </a:r>
            <a:r>
              <a:rPr lang="tr-TR" dirty="0" err="1" smtClean="0"/>
              <a:t>IrDA</a:t>
            </a:r>
            <a:r>
              <a:rPr lang="tr-TR" dirty="0" smtClean="0"/>
              <a:t>, Smart </a:t>
            </a:r>
            <a:r>
              <a:rPr lang="tr-TR" dirty="0" err="1" smtClean="0"/>
              <a:t>Card</a:t>
            </a:r>
            <a:r>
              <a:rPr lang="tr-TR" dirty="0" smtClean="0"/>
              <a:t> protokol destekleri</a:t>
            </a:r>
          </a:p>
          <a:p>
            <a:r>
              <a:rPr lang="tr-TR" dirty="0" smtClean="0"/>
              <a:t>Senkron iletişimler için </a:t>
            </a:r>
            <a:r>
              <a:rPr lang="tr-TR" dirty="0" err="1" smtClean="0"/>
              <a:t>Clock</a:t>
            </a:r>
            <a:r>
              <a:rPr lang="tr-TR" dirty="0" smtClean="0"/>
              <a:t> Output (CK) desteği</a:t>
            </a:r>
          </a:p>
          <a:p>
            <a:r>
              <a:rPr lang="tr-TR" dirty="0" smtClean="0"/>
              <a:t>NRZ hat kodlaması</a:t>
            </a:r>
          </a:p>
          <a:p>
            <a:r>
              <a:rPr lang="tr-TR" dirty="0" smtClean="0"/>
              <a:t>CTS/RTS</a:t>
            </a:r>
          </a:p>
          <a:p>
            <a:r>
              <a:rPr lang="tr-TR" dirty="0" err="1" smtClean="0"/>
              <a:t>Polling</a:t>
            </a:r>
            <a:r>
              <a:rPr lang="tr-TR" dirty="0" smtClean="0"/>
              <a:t>, IT ve DMA mod</a:t>
            </a:r>
          </a:p>
          <a:p>
            <a:r>
              <a:rPr lang="tr-TR" dirty="0" smtClean="0"/>
              <a:t>Senkron iletişim ile 4.5Mbs 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729" y="2928436"/>
            <a:ext cx="3196724" cy="23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868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Resi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573" y="0"/>
            <a:ext cx="74131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80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STM32 Temel Donanım </a:t>
            </a:r>
            <a:r>
              <a:rPr lang="tr-TR" dirty="0" err="1" smtClean="0"/>
              <a:t>Register’ları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93964" y="2078182"/>
            <a:ext cx="11720945" cy="4359563"/>
          </a:xfrm>
        </p:spPr>
        <p:txBody>
          <a:bodyPr>
            <a:normAutofit fontScale="92500" lnSpcReduction="10000"/>
          </a:bodyPr>
          <a:lstStyle/>
          <a:p>
            <a:r>
              <a:rPr lang="tr-TR" u="sng" dirty="0" err="1" smtClean="0">
                <a:solidFill>
                  <a:srgbClr val="FFFF00"/>
                </a:solidFill>
              </a:rPr>
              <a:t>USARTx</a:t>
            </a:r>
            <a:r>
              <a:rPr lang="tr-TR" u="sng" dirty="0" smtClean="0">
                <a:solidFill>
                  <a:srgbClr val="FFFF00"/>
                </a:solidFill>
              </a:rPr>
              <a:t> -&gt;CR1</a:t>
            </a:r>
            <a:r>
              <a:rPr lang="tr-TR" dirty="0" smtClean="0"/>
              <a:t>: Gönderim ve alma aktivasyonu, bit </a:t>
            </a:r>
            <a:r>
              <a:rPr lang="tr-TR" dirty="0" err="1" smtClean="0"/>
              <a:t>boytu</a:t>
            </a:r>
            <a:r>
              <a:rPr lang="tr-TR" dirty="0" smtClean="0"/>
              <a:t> belirleme, IT ayarları</a:t>
            </a:r>
          </a:p>
          <a:p>
            <a:endParaRPr lang="tr-TR" dirty="0" smtClean="0"/>
          </a:p>
          <a:p>
            <a:r>
              <a:rPr lang="tr-TR" u="sng" dirty="0" err="1">
                <a:solidFill>
                  <a:srgbClr val="FFFF00"/>
                </a:solidFill>
              </a:rPr>
              <a:t>USARTx</a:t>
            </a:r>
            <a:r>
              <a:rPr lang="tr-TR" u="sng" dirty="0">
                <a:solidFill>
                  <a:srgbClr val="FFFF00"/>
                </a:solidFill>
              </a:rPr>
              <a:t> -&gt;</a:t>
            </a:r>
            <a:r>
              <a:rPr lang="tr-TR" u="sng" dirty="0" smtClean="0">
                <a:solidFill>
                  <a:srgbClr val="FFFF00"/>
                </a:solidFill>
              </a:rPr>
              <a:t>CR2</a:t>
            </a:r>
            <a:r>
              <a:rPr lang="tr-TR" dirty="0" smtClean="0"/>
              <a:t>: Stop biti konfigürasyonu</a:t>
            </a:r>
          </a:p>
          <a:p>
            <a:endParaRPr lang="tr-TR" dirty="0" smtClean="0"/>
          </a:p>
          <a:p>
            <a:r>
              <a:rPr lang="tr-TR" u="sng" dirty="0" err="1">
                <a:solidFill>
                  <a:srgbClr val="FFFF00"/>
                </a:solidFill>
              </a:rPr>
              <a:t>USARTx</a:t>
            </a:r>
            <a:r>
              <a:rPr lang="tr-TR" u="sng" dirty="0">
                <a:solidFill>
                  <a:srgbClr val="FFFF00"/>
                </a:solidFill>
              </a:rPr>
              <a:t> -&gt;</a:t>
            </a:r>
            <a:r>
              <a:rPr lang="tr-TR" u="sng" dirty="0" smtClean="0">
                <a:solidFill>
                  <a:srgbClr val="FFFF00"/>
                </a:solidFill>
              </a:rPr>
              <a:t>CR3</a:t>
            </a:r>
            <a:r>
              <a:rPr lang="tr-TR" dirty="0" smtClean="0"/>
              <a:t>: DMA ayarları</a:t>
            </a:r>
          </a:p>
          <a:p>
            <a:endParaRPr lang="tr-TR" dirty="0" smtClean="0"/>
          </a:p>
          <a:p>
            <a:r>
              <a:rPr lang="tr-TR" u="sng" dirty="0" err="1">
                <a:solidFill>
                  <a:srgbClr val="FFFF00"/>
                </a:solidFill>
              </a:rPr>
              <a:t>USARTx</a:t>
            </a:r>
            <a:r>
              <a:rPr lang="tr-TR" u="sng" dirty="0">
                <a:solidFill>
                  <a:srgbClr val="FFFF00"/>
                </a:solidFill>
              </a:rPr>
              <a:t> </a:t>
            </a:r>
            <a:r>
              <a:rPr lang="tr-TR" u="sng" dirty="0" smtClean="0">
                <a:solidFill>
                  <a:srgbClr val="FFFF00"/>
                </a:solidFill>
              </a:rPr>
              <a:t>-&gt;BRR</a:t>
            </a:r>
            <a:r>
              <a:rPr lang="tr-TR" dirty="0" smtClean="0"/>
              <a:t>: Baud Rate ayarları (</a:t>
            </a:r>
            <a:r>
              <a:rPr lang="tr-TR" dirty="0" err="1" smtClean="0"/>
              <a:t>Mantisa</a:t>
            </a:r>
            <a:r>
              <a:rPr lang="tr-TR" dirty="0" smtClean="0"/>
              <a:t> ve </a:t>
            </a:r>
            <a:r>
              <a:rPr lang="tr-TR" dirty="0" err="1" smtClean="0"/>
              <a:t>Fraction</a:t>
            </a:r>
            <a:r>
              <a:rPr lang="tr-TR" dirty="0" smtClean="0"/>
              <a:t> değerleri buraya yüklenir)</a:t>
            </a:r>
          </a:p>
          <a:p>
            <a:endParaRPr lang="tr-TR" dirty="0" smtClean="0">
              <a:solidFill>
                <a:srgbClr val="FFFF00"/>
              </a:solidFill>
            </a:endParaRPr>
          </a:p>
          <a:p>
            <a:r>
              <a:rPr lang="tr-TR" u="sng" dirty="0" err="1">
                <a:solidFill>
                  <a:srgbClr val="FFFF00"/>
                </a:solidFill>
              </a:rPr>
              <a:t>USARTx</a:t>
            </a:r>
            <a:r>
              <a:rPr lang="tr-TR" u="sng" dirty="0">
                <a:solidFill>
                  <a:srgbClr val="FFFF00"/>
                </a:solidFill>
              </a:rPr>
              <a:t> </a:t>
            </a:r>
            <a:r>
              <a:rPr lang="tr-TR" u="sng" dirty="0" smtClean="0">
                <a:solidFill>
                  <a:srgbClr val="FFFF00"/>
                </a:solidFill>
              </a:rPr>
              <a:t>-&gt;DR</a:t>
            </a:r>
            <a:r>
              <a:rPr lang="tr-TR" dirty="0" smtClean="0"/>
              <a:t>: Gönderilen ve alınan </a:t>
            </a:r>
            <a:r>
              <a:rPr lang="tr-TR" dirty="0" err="1" smtClean="0"/>
              <a:t>data’nın</a:t>
            </a:r>
            <a:r>
              <a:rPr lang="tr-TR" dirty="0" smtClean="0"/>
              <a:t> saklandığı </a:t>
            </a:r>
            <a:r>
              <a:rPr lang="tr-TR" dirty="0" err="1" smtClean="0"/>
              <a:t>regiser</a:t>
            </a:r>
            <a:endParaRPr lang="tr-TR" dirty="0" smtClean="0"/>
          </a:p>
          <a:p>
            <a:endParaRPr lang="tr-TR" dirty="0" smtClean="0"/>
          </a:p>
          <a:p>
            <a:r>
              <a:rPr lang="tr-TR" u="sng" dirty="0" err="1">
                <a:solidFill>
                  <a:srgbClr val="FFFF00"/>
                </a:solidFill>
              </a:rPr>
              <a:t>USARTx</a:t>
            </a:r>
            <a:r>
              <a:rPr lang="tr-TR" u="sng" dirty="0">
                <a:solidFill>
                  <a:srgbClr val="FFFF00"/>
                </a:solidFill>
              </a:rPr>
              <a:t> </a:t>
            </a:r>
            <a:r>
              <a:rPr lang="tr-TR" u="sng" dirty="0" smtClean="0">
                <a:solidFill>
                  <a:srgbClr val="FFFF00"/>
                </a:solidFill>
              </a:rPr>
              <a:t>-&gt;SR</a:t>
            </a:r>
            <a:r>
              <a:rPr lang="tr-TR" dirty="0" smtClean="0"/>
              <a:t>: Gönderimin başarılı (TC=1) veya alımın tamamlandığı (RXNE=1) takip edilir 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422532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93965" y="753228"/>
            <a:ext cx="10100218" cy="1080938"/>
          </a:xfrm>
        </p:spPr>
        <p:txBody>
          <a:bodyPr>
            <a:normAutofit fontScale="90000"/>
          </a:bodyPr>
          <a:lstStyle/>
          <a:p>
            <a:r>
              <a:rPr lang="tr-TR" dirty="0" err="1" smtClean="0"/>
              <a:t>BRR’e</a:t>
            </a:r>
            <a:r>
              <a:rPr lang="tr-TR" dirty="0" smtClean="0"/>
              <a:t> yüklenecek (Baud Rate Ayarı) için </a:t>
            </a:r>
            <a:r>
              <a:rPr lang="tr-TR" dirty="0" err="1" smtClean="0"/>
              <a:t>Mantisa</a:t>
            </a:r>
            <a:r>
              <a:rPr lang="tr-TR" dirty="0" smtClean="0"/>
              <a:t> ve </a:t>
            </a:r>
            <a:r>
              <a:rPr lang="tr-TR" dirty="0" err="1" smtClean="0"/>
              <a:t>Fractional</a:t>
            </a:r>
            <a:r>
              <a:rPr lang="tr-TR" dirty="0" smtClean="0"/>
              <a:t> Değer Belirleme (Register Seviyesinde)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79" y="2143455"/>
            <a:ext cx="3873206" cy="745564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55" y="2143455"/>
            <a:ext cx="6517839" cy="4562146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350982" y="3038764"/>
            <a:ext cx="47936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smtClean="0"/>
              <a:t>Yandaki tabloda OVER8=0 alınmıştır. </a:t>
            </a:r>
          </a:p>
          <a:p>
            <a:endParaRPr lang="tr-TR" dirty="0" smtClean="0"/>
          </a:p>
          <a:p>
            <a:r>
              <a:rPr lang="tr-TR" dirty="0" err="1" smtClean="0"/>
              <a:t>Fclk</a:t>
            </a:r>
            <a:r>
              <a:rPr lang="tr-TR" dirty="0" smtClean="0"/>
              <a:t> ilgili </a:t>
            </a:r>
            <a:r>
              <a:rPr lang="tr-TR" dirty="0" err="1" smtClean="0"/>
              <a:t>USART’ı</a:t>
            </a:r>
            <a:r>
              <a:rPr lang="tr-TR" dirty="0" smtClean="0"/>
              <a:t> besleyen </a:t>
            </a:r>
            <a:r>
              <a:rPr lang="tr-TR" dirty="0" err="1" smtClean="0"/>
              <a:t>clock</a:t>
            </a:r>
            <a:r>
              <a:rPr lang="tr-TR" dirty="0" smtClean="0"/>
              <a:t> hattının frekansını gösterir</a:t>
            </a:r>
          </a:p>
          <a:p>
            <a:endParaRPr lang="tr-TR" dirty="0"/>
          </a:p>
          <a:p>
            <a:r>
              <a:rPr lang="tr-TR" dirty="0" smtClean="0"/>
              <a:t>Hesaplanan değerlerde tam kısım </a:t>
            </a:r>
            <a:r>
              <a:rPr lang="tr-TR" dirty="0" err="1" smtClean="0"/>
              <a:t>mantissa’ı</a:t>
            </a:r>
            <a:r>
              <a:rPr lang="tr-TR" dirty="0" smtClean="0"/>
              <a:t> gösterirken </a:t>
            </a:r>
            <a:r>
              <a:rPr lang="tr-TR" dirty="0" err="1" smtClean="0"/>
              <a:t>ondalıklı</a:t>
            </a:r>
            <a:r>
              <a:rPr lang="tr-TR" dirty="0" smtClean="0"/>
              <a:t> kısım </a:t>
            </a:r>
            <a:r>
              <a:rPr lang="tr-TR" dirty="0" err="1" smtClean="0"/>
              <a:t>fraction</a:t>
            </a:r>
            <a:r>
              <a:rPr lang="tr-TR" dirty="0" smtClean="0"/>
              <a:t> kısmını </a:t>
            </a:r>
            <a:r>
              <a:rPr lang="tr-TR" dirty="0" err="1" smtClean="0"/>
              <a:t>gönsterir</a:t>
            </a:r>
            <a:r>
              <a:rPr lang="tr-TR" dirty="0" smtClean="0"/>
              <a:t>. </a:t>
            </a:r>
            <a:r>
              <a:rPr lang="tr-TR" dirty="0" err="1" smtClean="0"/>
              <a:t>Fraction</a:t>
            </a:r>
            <a:r>
              <a:rPr lang="tr-TR" dirty="0" smtClean="0"/>
              <a:t> kısmı </a:t>
            </a:r>
            <a:r>
              <a:rPr lang="tr-TR" dirty="0" err="1" smtClean="0"/>
              <a:t>round</a:t>
            </a:r>
            <a:r>
              <a:rPr lang="tr-TR" dirty="0" smtClean="0"/>
              <a:t>(16xOndalıklı kısım) ile bulunur</a:t>
            </a:r>
          </a:p>
          <a:p>
            <a:r>
              <a:rPr lang="tr-TR" dirty="0" smtClean="0"/>
              <a:t>Örnek: 9600 BR için </a:t>
            </a:r>
            <a:r>
              <a:rPr lang="tr-TR" dirty="0" err="1" smtClean="0"/>
              <a:t>Mantisa</a:t>
            </a:r>
            <a:r>
              <a:rPr lang="tr-TR" dirty="0" smtClean="0"/>
              <a:t>=234 ve </a:t>
            </a:r>
            <a:r>
              <a:rPr lang="tr-TR" dirty="0" err="1" smtClean="0"/>
              <a:t>fraction</a:t>
            </a:r>
            <a:r>
              <a:rPr lang="tr-TR" dirty="0" smtClean="0"/>
              <a:t> değeri  </a:t>
            </a:r>
            <a:r>
              <a:rPr lang="tr-TR" dirty="0" err="1" smtClean="0"/>
              <a:t>round</a:t>
            </a:r>
            <a:r>
              <a:rPr lang="tr-TR" dirty="0" smtClean="0"/>
              <a:t>(16* 0.375) =6 olacaktır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105654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26" y="176543"/>
            <a:ext cx="11530891" cy="650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98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USART </a:t>
            </a:r>
            <a:r>
              <a:rPr lang="tr-TR" dirty="0" err="1" smtClean="0"/>
              <a:t>Error</a:t>
            </a:r>
            <a:r>
              <a:rPr lang="tr-TR" dirty="0" smtClean="0"/>
              <a:t> </a:t>
            </a:r>
            <a:r>
              <a:rPr lang="tr-TR" dirty="0" err="1" smtClean="0"/>
              <a:t>Mode</a:t>
            </a:r>
            <a:r>
              <a:rPr lang="tr-TR" dirty="0" smtClean="0"/>
              <a:t> Türleri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98764" y="2032000"/>
            <a:ext cx="11240653" cy="445192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tr-TR" b="1" u="sng" dirty="0" err="1" smtClean="0"/>
              <a:t>Overrun</a:t>
            </a:r>
            <a:r>
              <a:rPr lang="tr-TR" b="1" u="sng" dirty="0" smtClean="0"/>
              <a:t> </a:t>
            </a:r>
            <a:r>
              <a:rPr lang="tr-TR" b="1" u="sng" dirty="0" err="1" smtClean="0"/>
              <a:t>Error</a:t>
            </a:r>
            <a:r>
              <a:rPr lang="tr-TR" b="1" u="sng" dirty="0" smtClean="0"/>
              <a:t>: </a:t>
            </a:r>
            <a:r>
              <a:rPr lang="tr-TR" dirty="0" smtClean="0"/>
              <a:t>Paket alımı hatası</a:t>
            </a:r>
          </a:p>
          <a:p>
            <a:pPr marL="457200" indent="-457200">
              <a:buFont typeface="+mj-lt"/>
              <a:buAutoNum type="arabicPeriod"/>
            </a:pPr>
            <a:endParaRPr lang="tr-TR" dirty="0" smtClean="0"/>
          </a:p>
          <a:p>
            <a:pPr marL="457200" indent="-457200">
              <a:buFont typeface="+mj-lt"/>
              <a:buAutoNum type="arabicPeriod"/>
            </a:pPr>
            <a:r>
              <a:rPr lang="tr-TR" b="1" u="sng" dirty="0" err="1" smtClean="0"/>
              <a:t>Noise</a:t>
            </a:r>
            <a:r>
              <a:rPr lang="tr-TR" b="1" u="sng" dirty="0" smtClean="0"/>
              <a:t> </a:t>
            </a:r>
            <a:r>
              <a:rPr lang="tr-TR" b="1" u="sng" dirty="0" err="1" smtClean="0"/>
              <a:t>Error</a:t>
            </a:r>
            <a:r>
              <a:rPr lang="tr-TR" b="1" u="sng" dirty="0" smtClean="0"/>
              <a:t>: </a:t>
            </a:r>
            <a:r>
              <a:rPr lang="tr-TR" dirty="0" err="1" smtClean="0"/>
              <a:t>Oversampling</a:t>
            </a:r>
            <a:r>
              <a:rPr lang="tr-TR" dirty="0" smtClean="0"/>
              <a:t> esnasında </a:t>
            </a:r>
            <a:r>
              <a:rPr lang="tr-TR" dirty="0" err="1" smtClean="0"/>
              <a:t>algılanılan</a:t>
            </a:r>
            <a:r>
              <a:rPr lang="tr-TR" dirty="0" smtClean="0"/>
              <a:t> hata</a:t>
            </a:r>
          </a:p>
          <a:p>
            <a:pPr marL="457200" indent="-457200">
              <a:buFont typeface="+mj-lt"/>
              <a:buAutoNum type="arabicPeriod"/>
            </a:pPr>
            <a:endParaRPr lang="tr-TR" dirty="0" smtClean="0"/>
          </a:p>
          <a:p>
            <a:pPr marL="457200" indent="-457200">
              <a:buFont typeface="+mj-lt"/>
              <a:buAutoNum type="arabicPeriod"/>
            </a:pPr>
            <a:r>
              <a:rPr lang="tr-TR" b="1" u="sng" dirty="0" err="1" smtClean="0"/>
              <a:t>Framing</a:t>
            </a:r>
            <a:r>
              <a:rPr lang="tr-TR" b="1" u="sng" dirty="0" smtClean="0"/>
              <a:t> </a:t>
            </a:r>
            <a:r>
              <a:rPr lang="tr-TR" b="1" u="sng" dirty="0" err="1" smtClean="0"/>
              <a:t>Error</a:t>
            </a:r>
            <a:r>
              <a:rPr lang="tr-TR" b="1" u="sng" dirty="0" smtClean="0"/>
              <a:t>: </a:t>
            </a:r>
            <a:r>
              <a:rPr lang="tr-TR" dirty="0" smtClean="0"/>
              <a:t>Stop bitinin algılanmaması durumunda oluşur</a:t>
            </a:r>
          </a:p>
          <a:p>
            <a:pPr marL="457200" indent="-457200">
              <a:buFont typeface="+mj-lt"/>
              <a:buAutoNum type="arabicPeriod"/>
            </a:pPr>
            <a:endParaRPr lang="tr-TR" dirty="0" smtClean="0"/>
          </a:p>
          <a:p>
            <a:pPr marL="457200" indent="-457200">
              <a:buFont typeface="+mj-lt"/>
              <a:buAutoNum type="arabicPeriod"/>
            </a:pPr>
            <a:r>
              <a:rPr lang="tr-TR" b="1" u="sng" dirty="0" err="1" smtClean="0"/>
              <a:t>Parity</a:t>
            </a:r>
            <a:r>
              <a:rPr lang="tr-TR" b="1" u="sng" dirty="0" smtClean="0"/>
              <a:t> </a:t>
            </a:r>
            <a:r>
              <a:rPr lang="tr-TR" b="1" u="sng" dirty="0" err="1" smtClean="0"/>
              <a:t>Check</a:t>
            </a:r>
            <a:r>
              <a:rPr lang="tr-TR" b="1" u="sng" dirty="0" smtClean="0"/>
              <a:t> </a:t>
            </a:r>
            <a:r>
              <a:rPr lang="tr-TR" b="1" u="sng" dirty="0" err="1" smtClean="0"/>
              <a:t>Error</a:t>
            </a:r>
            <a:r>
              <a:rPr lang="tr-TR" b="1" u="sng" dirty="0" smtClean="0"/>
              <a:t>: </a:t>
            </a:r>
            <a:r>
              <a:rPr lang="tr-TR" dirty="0" smtClean="0"/>
              <a:t>Olası eşlenik biti kontrolünde oluşan hata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810061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STM32F ile Örnek UART Uygulaması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smtClean="0"/>
              <a:t>Bilgisayardan alınan rakamın 7 </a:t>
            </a:r>
            <a:r>
              <a:rPr lang="tr-TR" dirty="0" err="1" smtClean="0"/>
              <a:t>segment</a:t>
            </a:r>
            <a:r>
              <a:rPr lang="tr-TR" dirty="0" smtClean="0"/>
              <a:t> </a:t>
            </a:r>
            <a:r>
              <a:rPr lang="tr-TR" dirty="0" err="1" smtClean="0"/>
              <a:t>display’de</a:t>
            </a:r>
            <a:r>
              <a:rPr lang="tr-TR" dirty="0" smtClean="0"/>
              <a:t> gösterilmesi</a:t>
            </a:r>
          </a:p>
          <a:p>
            <a:endParaRPr lang="tr-TR" dirty="0" smtClean="0"/>
          </a:p>
          <a:p>
            <a:r>
              <a:rPr lang="tr-TR" dirty="0" err="1" smtClean="0"/>
              <a:t>Clock</a:t>
            </a:r>
            <a:r>
              <a:rPr lang="tr-TR" dirty="0" smtClean="0"/>
              <a:t> ayarları ve devre bağlantısı daha önceki </a:t>
            </a:r>
            <a:r>
              <a:rPr lang="tr-TR" dirty="0" err="1" smtClean="0"/>
              <a:t>uygulamalrdaki</a:t>
            </a:r>
            <a:r>
              <a:rPr lang="tr-TR" dirty="0" smtClean="0"/>
              <a:t> gibi yapılmıştır</a:t>
            </a:r>
          </a:p>
          <a:p>
            <a:endParaRPr lang="tr-TR" dirty="0"/>
          </a:p>
          <a:p>
            <a:r>
              <a:rPr lang="tr-TR" dirty="0" smtClean="0"/>
              <a:t>Burada sadece ana adımlar gösterilecektir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08254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15" y="609600"/>
            <a:ext cx="11617393" cy="5689600"/>
          </a:xfrm>
        </p:spPr>
      </p:pic>
    </p:spTree>
    <p:extLst>
      <p:ext uri="{BB962C8B-B14F-4D97-AF65-F5344CB8AC3E}">
        <p14:creationId xmlns:p14="http://schemas.microsoft.com/office/powerpoint/2010/main" val="171134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USART/UART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41739" y="2144110"/>
            <a:ext cx="9259614" cy="419362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UART </a:t>
            </a:r>
            <a:r>
              <a:rPr lang="tr-TR" dirty="0" smtClean="0"/>
              <a:t>(</a:t>
            </a:r>
            <a:r>
              <a:rPr lang="en-US" dirty="0" smtClean="0"/>
              <a:t>Universal </a:t>
            </a:r>
            <a:r>
              <a:rPr lang="en-US" dirty="0"/>
              <a:t>Asynchronous Receiver </a:t>
            </a:r>
            <a:r>
              <a:rPr lang="en-US" dirty="0" smtClean="0"/>
              <a:t>Transmitter</a:t>
            </a:r>
            <a:r>
              <a:rPr lang="tr-TR" dirty="0" smtClean="0"/>
              <a:t>) asenkron haberleşme protokolünü gerçekleyen bir donanımdır. </a:t>
            </a:r>
          </a:p>
          <a:p>
            <a:pPr algn="just"/>
            <a:r>
              <a:rPr lang="tr-TR" dirty="0" smtClean="0"/>
              <a:t>Bu donanım, harici bir entegre/çip olabileceği gibi bir MPU veya </a:t>
            </a:r>
            <a:r>
              <a:rPr lang="tr-TR" dirty="0" err="1" smtClean="0"/>
              <a:t>MCU’nun</a:t>
            </a:r>
            <a:r>
              <a:rPr lang="tr-TR" dirty="0" smtClean="0"/>
              <a:t> içinde dahili olarak da bulunabilir</a:t>
            </a:r>
          </a:p>
          <a:p>
            <a:pPr algn="just"/>
            <a:r>
              <a:rPr lang="tr-TR" dirty="0" smtClean="0"/>
              <a:t>USART ise (</a:t>
            </a:r>
            <a:r>
              <a:rPr lang="en-US" dirty="0"/>
              <a:t>Universal Synchronous Asynchronous </a:t>
            </a:r>
            <a:r>
              <a:rPr lang="en-US" dirty="0" err="1"/>
              <a:t>Reciever</a:t>
            </a:r>
            <a:r>
              <a:rPr lang="en-US" dirty="0"/>
              <a:t> Transmitter</a:t>
            </a:r>
            <a:r>
              <a:rPr lang="tr-TR" dirty="0" smtClean="0"/>
              <a:t>) hem senkron hem de asenkron iletişim protokolünü destekleyen teknolojidir</a:t>
            </a:r>
          </a:p>
          <a:p>
            <a:pPr algn="just"/>
            <a:r>
              <a:rPr lang="tr-TR" dirty="0" smtClean="0"/>
              <a:t>Günümüz modern MPU ve </a:t>
            </a:r>
            <a:r>
              <a:rPr lang="tr-TR" dirty="0" err="1" smtClean="0"/>
              <a:t>MCU’ları</a:t>
            </a:r>
            <a:r>
              <a:rPr lang="tr-TR" dirty="0" smtClean="0"/>
              <a:t> USART/UART modüllerini dahili olarak barındırırlar</a:t>
            </a:r>
          </a:p>
          <a:p>
            <a:pPr algn="just"/>
            <a:r>
              <a:rPr lang="tr-TR" dirty="0" smtClean="0"/>
              <a:t>Bu dersimizde biz asenkron iletişim protokolüne ve </a:t>
            </a:r>
            <a:r>
              <a:rPr lang="tr-TR" dirty="0" err="1" smtClean="0"/>
              <a:t>UART’a</a:t>
            </a:r>
            <a:r>
              <a:rPr lang="tr-TR" dirty="0" smtClean="0"/>
              <a:t> odaklanacağız 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3699" y="3030592"/>
            <a:ext cx="246697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3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06" y="508000"/>
            <a:ext cx="11049521" cy="5938982"/>
          </a:xfrm>
        </p:spPr>
      </p:pic>
    </p:spTree>
    <p:extLst>
      <p:ext uri="{BB962C8B-B14F-4D97-AF65-F5344CB8AC3E}">
        <p14:creationId xmlns:p14="http://schemas.microsoft.com/office/powerpoint/2010/main" val="1863256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7" y="568501"/>
            <a:ext cx="11332779" cy="5499790"/>
          </a:xfrm>
        </p:spPr>
      </p:pic>
    </p:spTree>
    <p:extLst>
      <p:ext uri="{BB962C8B-B14F-4D97-AF65-F5344CB8AC3E}">
        <p14:creationId xmlns:p14="http://schemas.microsoft.com/office/powerpoint/2010/main" val="1121990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07" y="609600"/>
            <a:ext cx="10580649" cy="5551055"/>
          </a:xfrm>
        </p:spPr>
      </p:pic>
    </p:spTree>
    <p:extLst>
      <p:ext uri="{BB962C8B-B14F-4D97-AF65-F5344CB8AC3E}">
        <p14:creationId xmlns:p14="http://schemas.microsoft.com/office/powerpoint/2010/main" val="4079002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00" y="341743"/>
            <a:ext cx="10802900" cy="6253019"/>
          </a:xfrm>
        </p:spPr>
      </p:pic>
    </p:spTree>
    <p:extLst>
      <p:ext uri="{BB962C8B-B14F-4D97-AF65-F5344CB8AC3E}">
        <p14:creationId xmlns:p14="http://schemas.microsoft.com/office/powerpoint/2010/main" val="383631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435230" y="3524137"/>
            <a:ext cx="9613861" cy="1080938"/>
          </a:xfrm>
        </p:spPr>
        <p:txBody>
          <a:bodyPr/>
          <a:lstStyle/>
          <a:p>
            <a:pPr algn="r"/>
            <a:r>
              <a:rPr lang="tr-TR" dirty="0" smtClean="0"/>
              <a:t>Dinlediğiniz için teşekkürler..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0321" y="4249756"/>
            <a:ext cx="11038713" cy="2424313"/>
          </a:xfrm>
        </p:spPr>
        <p:txBody>
          <a:bodyPr>
            <a:normAutofit lnSpcReduction="10000"/>
          </a:bodyPr>
          <a:lstStyle/>
          <a:p>
            <a:endParaRPr lang="tr-TR" dirty="0" smtClean="0"/>
          </a:p>
          <a:p>
            <a:r>
              <a:rPr lang="tr-TR" sz="3200" dirty="0" smtClean="0"/>
              <a:t>Kaynaklar:</a:t>
            </a:r>
          </a:p>
          <a:p>
            <a:pPr lvl="1"/>
            <a:r>
              <a:rPr lang="tr-TR" sz="1600" dirty="0" smtClean="0">
                <a:hlinkClick r:id="rId2"/>
              </a:rPr>
              <a:t>www.st.com</a:t>
            </a:r>
            <a:endParaRPr lang="tr-TR" sz="1600" dirty="0" smtClean="0"/>
          </a:p>
          <a:p>
            <a:pPr lvl="1"/>
            <a:r>
              <a:rPr lang="it-IT" sz="1600" dirty="0"/>
              <a:t>Mastering STM32, Carmine Noviello, Lean Pub.-2018</a:t>
            </a:r>
          </a:p>
          <a:p>
            <a:pPr lvl="1"/>
            <a:r>
              <a:rPr lang="tr-TR" sz="1600" dirty="0" smtClean="0"/>
              <a:t>UART</a:t>
            </a:r>
            <a:r>
              <a:rPr lang="tr-TR" sz="1600" dirty="0"/>
              <a:t>: A Hardware </a:t>
            </a:r>
            <a:r>
              <a:rPr lang="tr-TR" sz="1600" dirty="0" err="1" smtClean="0"/>
              <a:t>Communication</a:t>
            </a:r>
            <a:r>
              <a:rPr lang="tr-TR" sz="1600" dirty="0" smtClean="0"/>
              <a:t> Protocol </a:t>
            </a:r>
            <a:r>
              <a:rPr lang="tr-TR" sz="1600" dirty="0" err="1"/>
              <a:t>Understanding</a:t>
            </a:r>
            <a:r>
              <a:rPr lang="tr-TR" sz="1600" dirty="0"/>
              <a:t> </a:t>
            </a:r>
            <a:r>
              <a:rPr lang="tr-TR" sz="1600" dirty="0" smtClean="0"/>
              <a:t>Universal </a:t>
            </a:r>
            <a:r>
              <a:rPr lang="tr-TR" sz="1600" dirty="0" err="1" smtClean="0"/>
              <a:t>Asynchronous</a:t>
            </a:r>
            <a:r>
              <a:rPr lang="tr-TR" sz="1600" dirty="0" smtClean="0"/>
              <a:t> </a:t>
            </a:r>
            <a:r>
              <a:rPr lang="tr-TR" sz="1600" dirty="0" err="1" smtClean="0"/>
              <a:t>Receiver</a:t>
            </a:r>
            <a:r>
              <a:rPr lang="tr-TR" sz="1600" dirty="0" smtClean="0"/>
              <a:t>/</a:t>
            </a:r>
            <a:r>
              <a:rPr lang="tr-TR" sz="1600" dirty="0" err="1" smtClean="0"/>
              <a:t>Transmitter</a:t>
            </a:r>
            <a:r>
              <a:rPr lang="tr-TR" sz="1600" dirty="0" smtClean="0"/>
              <a:t>, </a:t>
            </a:r>
            <a:r>
              <a:rPr lang="en-US" sz="1100" dirty="0" smtClean="0"/>
              <a:t>Eric Peña</a:t>
            </a:r>
            <a:r>
              <a:rPr lang="en-US" sz="1000" dirty="0" smtClean="0"/>
              <a:t>,</a:t>
            </a:r>
            <a:r>
              <a:rPr lang="tr-TR" sz="1000" dirty="0" smtClean="0"/>
              <a:t> </a:t>
            </a:r>
            <a:r>
              <a:rPr lang="en-US" sz="1100" dirty="0" smtClean="0"/>
              <a:t>Mary </a:t>
            </a:r>
            <a:r>
              <a:rPr lang="en-US" sz="1100" dirty="0"/>
              <a:t>Grace </a:t>
            </a:r>
            <a:r>
              <a:rPr lang="en-US" sz="1100" dirty="0" smtClean="0"/>
              <a:t>Legaspi</a:t>
            </a:r>
            <a:r>
              <a:rPr lang="tr-TR" sz="1100" dirty="0" smtClean="0"/>
              <a:t>, Analog </a:t>
            </a:r>
            <a:r>
              <a:rPr lang="tr-TR" sz="1100" dirty="0" err="1" smtClean="0"/>
              <a:t>Devices</a:t>
            </a:r>
            <a:endParaRPr lang="tr-TR" sz="1100" dirty="0" smtClean="0"/>
          </a:p>
          <a:p>
            <a:pPr lvl="1"/>
            <a:r>
              <a:rPr lang="tr-TR" sz="1100" dirty="0">
                <a:hlinkClick r:id="rId3"/>
              </a:rPr>
              <a:t>https://www.electronicshub.org/basics-uart-communication</a:t>
            </a:r>
            <a:r>
              <a:rPr lang="tr-TR" sz="1100" dirty="0" smtClean="0">
                <a:hlinkClick r:id="rId3"/>
              </a:rPr>
              <a:t>/</a:t>
            </a:r>
            <a:endParaRPr lang="tr-TR" sz="1100" dirty="0" smtClean="0"/>
          </a:p>
          <a:p>
            <a:pPr lvl="1"/>
            <a:r>
              <a:rPr lang="tr-TR" sz="1100" dirty="0">
                <a:hlinkClick r:id="rId4"/>
              </a:rPr>
              <a:t>https://ece353.engr.wisc.edu/serial-interfaces/uart-basics</a:t>
            </a:r>
            <a:r>
              <a:rPr lang="tr-TR" sz="1100" dirty="0" smtClean="0">
                <a:hlinkClick r:id="rId4"/>
              </a:rPr>
              <a:t>/</a:t>
            </a:r>
            <a:endParaRPr lang="tr-TR" sz="1100" dirty="0" smtClean="0"/>
          </a:p>
          <a:p>
            <a:pPr lvl="1"/>
            <a:r>
              <a:rPr lang="tr-TR" sz="1100" dirty="0"/>
              <a:t>https://deepbluembedded.com/</a:t>
            </a:r>
            <a:endParaRPr lang="tr-TR" sz="1100" dirty="0" smtClean="0"/>
          </a:p>
          <a:p>
            <a:pPr lvl="1"/>
            <a:endParaRPr lang="tr-TR" sz="1000" dirty="0" smtClean="0"/>
          </a:p>
          <a:p>
            <a:pPr lvl="1"/>
            <a:endParaRPr lang="tr-TR" sz="1000" dirty="0" smtClean="0"/>
          </a:p>
          <a:p>
            <a:pPr lvl="1"/>
            <a:endParaRPr lang="tr-TR" sz="800" dirty="0"/>
          </a:p>
        </p:txBody>
      </p:sp>
    </p:spTree>
    <p:extLst>
      <p:ext uri="{BB962C8B-B14F-4D97-AF65-F5344CB8AC3E}">
        <p14:creationId xmlns:p14="http://schemas.microsoft.com/office/powerpoint/2010/main" val="57595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UART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0320" y="2024674"/>
            <a:ext cx="9613861" cy="721637"/>
          </a:xfrm>
        </p:spPr>
        <p:txBody>
          <a:bodyPr/>
          <a:lstStyle/>
          <a:p>
            <a:r>
              <a:rPr lang="tr-TR" dirty="0" smtClean="0"/>
              <a:t>Bugün bir çok teknoloji </a:t>
            </a:r>
            <a:r>
              <a:rPr lang="tr-TR" dirty="0" err="1" smtClean="0"/>
              <a:t>UART’ı</a:t>
            </a:r>
            <a:r>
              <a:rPr lang="tr-TR" dirty="0" smtClean="0"/>
              <a:t> kıllanmaktadır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428" y="2557125"/>
            <a:ext cx="6956206" cy="409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7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UART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28072" y="2028498"/>
            <a:ext cx="11522190" cy="1807778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tr-TR" dirty="0" err="1" smtClean="0"/>
              <a:t>UART’ın</a:t>
            </a:r>
            <a:r>
              <a:rPr lang="tr-TR" dirty="0" smtClean="0"/>
              <a:t> ana özelliklerinden biri paralel bilgiyi seri bilgiye ve seri bilgiyi de paralel bilgiye dönüştürmesidir</a:t>
            </a:r>
          </a:p>
          <a:p>
            <a:pPr algn="just"/>
            <a:r>
              <a:rPr lang="tr-TR" dirty="0" smtClean="0"/>
              <a:t>UART </a:t>
            </a:r>
            <a:r>
              <a:rPr lang="tr-TR" u="sng" dirty="0" smtClean="0"/>
              <a:t>asenkron bir iletişim tekniği </a:t>
            </a:r>
            <a:r>
              <a:rPr lang="tr-TR" dirty="0" smtClean="0"/>
              <a:t>olduğu için </a:t>
            </a:r>
            <a:r>
              <a:rPr lang="tr-TR" u="sng" dirty="0" smtClean="0"/>
              <a:t>bir senkron (</a:t>
            </a:r>
            <a:r>
              <a:rPr lang="tr-TR" u="sng" dirty="0" err="1" smtClean="0"/>
              <a:t>clock</a:t>
            </a:r>
            <a:r>
              <a:rPr lang="tr-TR" u="sng" dirty="0" smtClean="0"/>
              <a:t>) hattı kullanmaz</a:t>
            </a:r>
            <a:r>
              <a:rPr lang="tr-TR" dirty="0" smtClean="0"/>
              <a:t>. İletişim koordinasyonu ve zamanlama, özel bitler (</a:t>
            </a:r>
            <a:r>
              <a:rPr lang="tr-TR" dirty="0" err="1" smtClean="0"/>
              <a:t>start,stop</a:t>
            </a:r>
            <a:r>
              <a:rPr lang="tr-TR" dirty="0" smtClean="0"/>
              <a:t> </a:t>
            </a:r>
            <a:r>
              <a:rPr lang="tr-TR" dirty="0" err="1" smtClean="0"/>
              <a:t>vb</a:t>
            </a:r>
            <a:r>
              <a:rPr lang="tr-TR" dirty="0" smtClean="0"/>
              <a:t>) ile sağlanır</a:t>
            </a:r>
          </a:p>
          <a:p>
            <a:pPr algn="just"/>
            <a:r>
              <a:rPr lang="tr-TR" dirty="0" smtClean="0"/>
              <a:t>Her cihaz </a:t>
            </a:r>
            <a:r>
              <a:rPr lang="tr-TR" dirty="0" err="1" smtClean="0"/>
              <a:t>UART’ı</a:t>
            </a:r>
            <a:r>
              <a:rPr lang="tr-TR" dirty="0" smtClean="0"/>
              <a:t> </a:t>
            </a:r>
            <a:r>
              <a:rPr lang="tr-TR" i="1" u="sng" dirty="0" smtClean="0"/>
              <a:t>kendi </a:t>
            </a:r>
            <a:r>
              <a:rPr lang="tr-TR" i="1" u="sng" dirty="0" err="1" smtClean="0"/>
              <a:t>clock</a:t>
            </a:r>
            <a:r>
              <a:rPr lang="tr-TR" i="1" u="sng" dirty="0" smtClean="0"/>
              <a:t> sinyallerini kullanarak </a:t>
            </a:r>
            <a:r>
              <a:rPr lang="tr-TR" dirty="0" smtClean="0"/>
              <a:t>gerçekleştirir</a:t>
            </a:r>
          </a:p>
          <a:p>
            <a:pPr algn="just"/>
            <a:r>
              <a:rPr lang="tr-TR" dirty="0" smtClean="0"/>
              <a:t>UART, farklı iletişim hızlarında gerçekleştirilebilir (</a:t>
            </a:r>
            <a:r>
              <a:rPr lang="tr-TR" dirty="0" err="1" smtClean="0"/>
              <a:t>ayarlanabilirlik</a:t>
            </a:r>
            <a:r>
              <a:rPr lang="tr-TR" dirty="0" smtClean="0"/>
              <a:t>) ve belirlenen iletişim hızı için her aygıt kendi </a:t>
            </a:r>
            <a:r>
              <a:rPr lang="tr-TR" dirty="0" err="1" smtClean="0"/>
              <a:t>clock</a:t>
            </a:r>
            <a:r>
              <a:rPr lang="tr-TR" dirty="0" smtClean="0"/>
              <a:t> sinyalini kullanır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91" y="4039999"/>
            <a:ext cx="4680053" cy="2343228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353" y="4039999"/>
            <a:ext cx="5936702" cy="234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908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UART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02252" y="2273810"/>
            <a:ext cx="8705417" cy="1362768"/>
          </a:xfrm>
        </p:spPr>
        <p:txBody>
          <a:bodyPr/>
          <a:lstStyle/>
          <a:p>
            <a:r>
              <a:rPr lang="tr-TR" dirty="0" smtClean="0"/>
              <a:t>UART </a:t>
            </a:r>
            <a:r>
              <a:rPr lang="tr-TR" dirty="0" err="1" smtClean="0"/>
              <a:t>full-duplex’dir</a:t>
            </a:r>
            <a:r>
              <a:rPr lang="tr-TR" dirty="0" smtClean="0"/>
              <a:t> ve ayarlanabilir iletişim hızı kullanırlar</a:t>
            </a:r>
          </a:p>
          <a:p>
            <a:r>
              <a:rPr lang="tr-TR" dirty="0" smtClean="0"/>
              <a:t>UART içeren MPU/</a:t>
            </a:r>
            <a:r>
              <a:rPr lang="tr-TR" dirty="0" err="1" smtClean="0"/>
              <a:t>MCU’lar</a:t>
            </a:r>
            <a:r>
              <a:rPr lang="tr-TR" dirty="0" smtClean="0"/>
              <a:t>, bunun için özel portlar/</a:t>
            </a:r>
            <a:r>
              <a:rPr lang="tr-TR" dirty="0" err="1" smtClean="0"/>
              <a:t>pinlere</a:t>
            </a:r>
            <a:r>
              <a:rPr lang="tr-TR" dirty="0" smtClean="0"/>
              <a:t> sahiptirler (</a:t>
            </a:r>
            <a:r>
              <a:rPr lang="tr-TR" dirty="0" err="1" smtClean="0"/>
              <a:t>Tx</a:t>
            </a:r>
            <a:r>
              <a:rPr lang="tr-TR" dirty="0" smtClean="0"/>
              <a:t>/</a:t>
            </a:r>
            <a:r>
              <a:rPr lang="tr-TR" dirty="0" err="1" smtClean="0"/>
              <a:t>Rx</a:t>
            </a:r>
            <a:r>
              <a:rPr lang="tr-TR" dirty="0" smtClean="0"/>
              <a:t>) 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25" y="3763851"/>
            <a:ext cx="4448727" cy="236253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912" y="3763851"/>
            <a:ext cx="2893047" cy="236253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038" y="2177421"/>
            <a:ext cx="2189850" cy="1343546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278" y="3763852"/>
            <a:ext cx="1416638" cy="2362530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038" y="3763852"/>
            <a:ext cx="2189851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0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UART Çalışma Prensibi ve Ana Parametreleri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07052" y="2127474"/>
            <a:ext cx="9613861" cy="1488893"/>
          </a:xfrm>
        </p:spPr>
        <p:txBody>
          <a:bodyPr/>
          <a:lstStyle/>
          <a:p>
            <a:r>
              <a:rPr lang="tr-TR" dirty="0" err="1" smtClean="0"/>
              <a:t>Senkronlama</a:t>
            </a:r>
            <a:r>
              <a:rPr lang="tr-TR" dirty="0" smtClean="0"/>
              <a:t> işreti kullanılmadığı için özel bitlere sahip bir iletişim çerçevesi (</a:t>
            </a:r>
            <a:r>
              <a:rPr lang="tr-TR" dirty="0" err="1" smtClean="0"/>
              <a:t>frame</a:t>
            </a:r>
            <a:r>
              <a:rPr lang="tr-TR" dirty="0" smtClean="0"/>
              <a:t>) kullanılır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216" y="2961345"/>
            <a:ext cx="5473039" cy="94833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55" y="4035164"/>
            <a:ext cx="4603531" cy="2536261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052" y="2961345"/>
            <a:ext cx="5097745" cy="948330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167" y="4035164"/>
            <a:ext cx="5063135" cy="253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4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UART </a:t>
            </a:r>
            <a:r>
              <a:rPr lang="tr-TR" dirty="0" err="1" smtClean="0"/>
              <a:t>Frame</a:t>
            </a:r>
            <a:r>
              <a:rPr lang="tr-TR" dirty="0" smtClean="0"/>
              <a:t> 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0322" y="2336873"/>
            <a:ext cx="7276010" cy="3170548"/>
          </a:xfrm>
        </p:spPr>
        <p:txBody>
          <a:bodyPr/>
          <a:lstStyle/>
          <a:p>
            <a:pPr algn="just"/>
            <a:r>
              <a:rPr lang="tr-TR" b="1" u="sng" dirty="0" smtClean="0"/>
              <a:t>Start Biti </a:t>
            </a:r>
            <a:r>
              <a:rPr lang="tr-TR" dirty="0" smtClean="0"/>
              <a:t>: Göndericinin </a:t>
            </a:r>
            <a:r>
              <a:rPr lang="tr-TR" dirty="0" err="1" smtClean="0"/>
              <a:t>Tx</a:t>
            </a:r>
            <a:r>
              <a:rPr lang="tr-TR" dirty="0" smtClean="0"/>
              <a:t> </a:t>
            </a:r>
            <a:r>
              <a:rPr lang="tr-TR" dirty="0" err="1" smtClean="0"/>
              <a:t>pininde</a:t>
            </a:r>
            <a:r>
              <a:rPr lang="tr-TR" dirty="0" smtClean="0"/>
              <a:t> başlangıçta HIGH bilgisi bulunmaktadır. İletişim başlayacağı zaman bu durum </a:t>
            </a:r>
            <a:r>
              <a:rPr lang="tr-TR" dirty="0" err="1" smtClean="0"/>
              <a:t>LOW’a</a:t>
            </a:r>
            <a:r>
              <a:rPr lang="tr-TR" dirty="0" smtClean="0"/>
              <a:t> çekilir</a:t>
            </a:r>
          </a:p>
          <a:p>
            <a:pPr algn="just"/>
            <a:endParaRPr lang="tr-TR" dirty="0"/>
          </a:p>
          <a:p>
            <a:pPr algn="just"/>
            <a:r>
              <a:rPr lang="tr-TR" dirty="0" smtClean="0"/>
              <a:t>Düşen kenar algılaması ile alıcı cihaz dinleme durumuna geçer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/>
          <a:srcRect r="64385"/>
          <a:stretch/>
        </p:blipFill>
        <p:spPr>
          <a:xfrm>
            <a:off x="8328746" y="2481772"/>
            <a:ext cx="3285185" cy="2882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59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UART </a:t>
            </a:r>
            <a:r>
              <a:rPr lang="tr-TR" dirty="0" err="1"/>
              <a:t>Frame</a:t>
            </a:r>
            <a:r>
              <a:rPr lang="tr-TR" dirty="0"/>
              <a:t> 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80322" y="2336873"/>
            <a:ext cx="4911182" cy="3599316"/>
          </a:xfrm>
        </p:spPr>
        <p:txBody>
          <a:bodyPr/>
          <a:lstStyle/>
          <a:p>
            <a:r>
              <a:rPr lang="tr-TR" b="1" dirty="0" smtClean="0"/>
              <a:t>DATA: </a:t>
            </a:r>
            <a:r>
              <a:rPr lang="tr-TR" dirty="0" smtClean="0"/>
              <a:t>UART ile 5,6,7,8 ve 9 (</a:t>
            </a:r>
            <a:r>
              <a:rPr lang="tr-TR" dirty="0" err="1" smtClean="0"/>
              <a:t>parity</a:t>
            </a:r>
            <a:r>
              <a:rPr lang="tr-TR" dirty="0" smtClean="0"/>
              <a:t> kullanılmaz) </a:t>
            </a:r>
            <a:r>
              <a:rPr lang="tr-TR" dirty="0" err="1" smtClean="0"/>
              <a:t>bit’lik</a:t>
            </a:r>
            <a:r>
              <a:rPr lang="tr-TR" dirty="0" smtClean="0"/>
              <a:t> veriler taşınabilir. Bu her iki tarafında üzerinde anlaştığı bir değer olmalıdır</a:t>
            </a:r>
          </a:p>
          <a:p>
            <a:endParaRPr lang="tr-TR" dirty="0"/>
          </a:p>
          <a:p>
            <a:r>
              <a:rPr lang="tr-TR" dirty="0" smtClean="0"/>
              <a:t>Veri gönderiminde ilk olarak LSB iletilir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/>
          <a:srcRect r="21035"/>
          <a:stretch/>
        </p:blipFill>
        <p:spPr>
          <a:xfrm>
            <a:off x="5801712" y="2507125"/>
            <a:ext cx="5791198" cy="3258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49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885</TotalTime>
  <Words>930</Words>
  <Application>Microsoft Office PowerPoint</Application>
  <PresentationFormat>Geniş ekran</PresentationFormat>
  <Paragraphs>136</Paragraphs>
  <Slides>34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34</vt:i4>
      </vt:variant>
    </vt:vector>
  </HeadingPairs>
  <TitlesOfParts>
    <vt:vector size="37" baseType="lpstr">
      <vt:lpstr>Arial</vt:lpstr>
      <vt:lpstr>Trebuchet MS</vt:lpstr>
      <vt:lpstr>Berlin</vt:lpstr>
      <vt:lpstr>USART/UART</vt:lpstr>
      <vt:lpstr>Giriş</vt:lpstr>
      <vt:lpstr>USART/UART</vt:lpstr>
      <vt:lpstr>UART</vt:lpstr>
      <vt:lpstr>UART</vt:lpstr>
      <vt:lpstr>UART</vt:lpstr>
      <vt:lpstr>UART Çalışma Prensibi ve Ana Parametreleri</vt:lpstr>
      <vt:lpstr>UART Frame </vt:lpstr>
      <vt:lpstr>UART Frame </vt:lpstr>
      <vt:lpstr>UART Frame </vt:lpstr>
      <vt:lpstr>UART Frame </vt:lpstr>
      <vt:lpstr>Özetle UART veri aktarımı</vt:lpstr>
      <vt:lpstr>Soru?</vt:lpstr>
      <vt:lpstr>Sembol Kavramını Hatırlayalım</vt:lpstr>
      <vt:lpstr>Baud Rate Kavramı</vt:lpstr>
      <vt:lpstr>Doğru zamanda bitlerin okunması</vt:lpstr>
      <vt:lpstr>Oversampling (OVER8 olarak da bilinir)</vt:lpstr>
      <vt:lpstr>UART Ana parametreleri</vt:lpstr>
      <vt:lpstr>Asenkron İletişim Kullanan Teknolojiler</vt:lpstr>
      <vt:lpstr>Voltaj farklılıklarına dikkat (TTL voltaj 0-5V)</vt:lpstr>
      <vt:lpstr>Örnek Asenkron İletişim</vt:lpstr>
      <vt:lpstr>STM32 ‘de UART/USART</vt:lpstr>
      <vt:lpstr>PowerPoint Sunusu</vt:lpstr>
      <vt:lpstr>STM32 Temel Donanım Register’ları</vt:lpstr>
      <vt:lpstr>BRR’e yüklenecek (Baud Rate Ayarı) için Mantisa ve Fractional Değer Belirleme (Register Seviyesinde)</vt:lpstr>
      <vt:lpstr>PowerPoint Sunusu</vt:lpstr>
      <vt:lpstr>USART Error Mode Türleri</vt:lpstr>
      <vt:lpstr>STM32F ile Örnek UART Uygulaması</vt:lpstr>
      <vt:lpstr>PowerPoint Sunusu</vt:lpstr>
      <vt:lpstr>PowerPoint Sunusu</vt:lpstr>
      <vt:lpstr>PowerPoint Sunusu</vt:lpstr>
      <vt:lpstr>PowerPoint Sunusu</vt:lpstr>
      <vt:lpstr>PowerPoint Sunusu</vt:lpstr>
      <vt:lpstr>Dinlediğiniz için teşekkürler..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USART/UART</dc:title>
  <dc:creator>gungor.yildirim@outlook.com</dc:creator>
  <cp:lastModifiedBy>gungor.yildirim@outlook.com</cp:lastModifiedBy>
  <cp:revision>56</cp:revision>
  <dcterms:created xsi:type="dcterms:W3CDTF">2022-12-01T06:25:39Z</dcterms:created>
  <dcterms:modified xsi:type="dcterms:W3CDTF">2022-12-05T11:00:12Z</dcterms:modified>
</cp:coreProperties>
</file>